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5"/>
  </p:notesMasterIdLst>
  <p:handoutMasterIdLst>
    <p:handoutMasterId r:id="rId26"/>
  </p:handoutMasterIdLst>
  <p:sldIdLst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444444"/>
    <a:srgbClr val="FFFFFF"/>
    <a:srgbClr val="D9D9D9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4" autoAdjust="0"/>
    <p:restoredTop sz="93316" autoAdjust="0"/>
  </p:normalViewPr>
  <p:slideViewPr>
    <p:cSldViewPr snapToGrid="0">
      <p:cViewPr varScale="1">
        <p:scale>
          <a:sx n="165" d="100"/>
          <a:sy n="165" d="100"/>
        </p:scale>
        <p:origin x="15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2/17/18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2/17/18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2/17/18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2/17/18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2/17/18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8" y="0"/>
            <a:ext cx="7573359" cy="471637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260665" y="1352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playerID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/players/&lt;value&gt;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057465" y="15576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&lt;column&gt;&lt;OP&gt;&lt;value&gt;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/players?&lt;query&gt;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283029" y="1948740"/>
            <a:ext cx="1088571" cy="612648"/>
          </a:xfrm>
          <a:prstGeom prst="borderCallout2">
            <a:avLst>
              <a:gd name="adj1" fmla="val 47179"/>
              <a:gd name="adj2" fmla="val 100397"/>
              <a:gd name="adj3" fmla="val 98115"/>
              <a:gd name="adj4" fmla="val 123937"/>
              <a:gd name="adj5" fmla="val 166990"/>
              <a:gd name="adj6" fmla="val 158413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Choose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10337869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4" y="341702"/>
            <a:ext cx="4614813" cy="3616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81" y="426204"/>
            <a:ext cx="4779644" cy="36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1391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8" y="455962"/>
            <a:ext cx="3672135" cy="4037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986" y="240223"/>
            <a:ext cx="4378272" cy="196828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986" y="2474562"/>
            <a:ext cx="4378272" cy="19682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672738" y="92991"/>
            <a:ext cx="4215539" cy="44001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smtClean="0"/>
              <a:t>UML relationship types.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6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0070C0"/>
                </a:solidFill>
              </a:rPr>
              <a:t>Relatively easy to model because the entity schema and data are linked only by foreign keys.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uses</a:t>
            </a:r>
            <a:r>
              <a:rPr lang="en-US" sz="1400" dirty="0" smtClean="0">
                <a:solidFill>
                  <a:srgbClr val="0070C0"/>
                </a:solidFill>
              </a:rPr>
              <a:t> a classroom.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has a </a:t>
            </a:r>
            <a:r>
              <a:rPr lang="en-US" sz="1400" dirty="0" smtClean="0">
                <a:solidFill>
                  <a:srgbClr val="0070C0"/>
                </a:solidFill>
              </a:rPr>
              <a:t>student.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student’s </a:t>
            </a:r>
            <a:r>
              <a:rPr lang="en-US" sz="1400" i="1" dirty="0" smtClean="0">
                <a:solidFill>
                  <a:srgbClr val="0070C0"/>
                </a:solidFill>
              </a:rPr>
              <a:t>calendar</a:t>
            </a:r>
            <a:r>
              <a:rPr lang="en-US" sz="1400" dirty="0" smtClean="0">
                <a:solidFill>
                  <a:srgbClr val="0070C0"/>
                </a:solidFill>
              </a:rPr>
              <a:t> owns appointments.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endParaRPr lang="en-US" sz="14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FF0000"/>
                </a:solidFill>
              </a:rPr>
              <a:t>More complex to model because the entity schema and instance data are deeply related.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student </a:t>
            </a:r>
            <a:r>
              <a:rPr lang="en-US" sz="1400" i="1" dirty="0" smtClean="0">
                <a:solidFill>
                  <a:srgbClr val="FF0000"/>
                </a:solidFill>
              </a:rPr>
              <a:t>is a</a:t>
            </a:r>
            <a:r>
              <a:rPr lang="en-US" sz="1400" dirty="0" smtClean="0">
                <a:solidFill>
                  <a:srgbClr val="FF0000"/>
                </a:solidFill>
              </a:rPr>
              <a:t> person.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professor </a:t>
            </a:r>
            <a:r>
              <a:rPr lang="en-US" sz="1400" i="1" dirty="0" smtClean="0">
                <a:solidFill>
                  <a:srgbClr val="FF0000"/>
                </a:solidFill>
              </a:rPr>
              <a:t>realizes</a:t>
            </a:r>
            <a:r>
              <a:rPr lang="en-US" sz="1400" dirty="0" smtClean="0">
                <a:solidFill>
                  <a:srgbClr val="FF0000"/>
                </a:solidFill>
              </a:rPr>
              <a:t> course instructor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8507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1" y="326204"/>
            <a:ext cx="5339168" cy="41837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251" y="326204"/>
            <a:ext cx="2882685" cy="8826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146182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92" y="201477"/>
            <a:ext cx="6457392" cy="4360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4197" y="326204"/>
            <a:ext cx="1356101" cy="7664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4753" y="573437"/>
            <a:ext cx="1112990" cy="596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8985" y="3727342"/>
            <a:ext cx="1195952" cy="69742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3858" y="14025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Associative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0583" y="37273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Weak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99313386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1" y="100739"/>
            <a:ext cx="5399182" cy="4430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741" y="6991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5071" y="169682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8828" y="207390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6252" y="3629319"/>
            <a:ext cx="1027521" cy="7795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4830" y="3299381"/>
            <a:ext cx="975335" cy="12319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6198" y="1780937"/>
            <a:ext cx="1263192" cy="132990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605" y="20739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Dimensions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7332" y="31108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B050"/>
                </a:solidFill>
                <a:latin typeface="+mn-lt"/>
              </a:rPr>
              <a:t>Facts</a:t>
            </a:r>
            <a:endParaRPr lang="en-US" sz="2000" dirty="0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48792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" y="573437"/>
            <a:ext cx="8918175" cy="40209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712" y="719870"/>
            <a:ext cx="1394848" cy="38745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6550" y="719870"/>
            <a:ext cx="1015139" cy="387451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4679" y="719870"/>
            <a:ext cx="1712562" cy="387451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3107" y="719870"/>
            <a:ext cx="2979552" cy="3874517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99519" y="719870"/>
            <a:ext cx="1173999" cy="3874517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43" y="0"/>
            <a:ext cx="9034413" cy="635431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Dimensions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    Time</a:t>
            </a:r>
            <a:r>
              <a:rPr lang="en-US" sz="1800" dirty="0" smtClean="0">
                <a:latin typeface="+mn-lt"/>
              </a:rPr>
              <a:t>	             </a:t>
            </a: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Customer</a:t>
            </a:r>
            <a:r>
              <a:rPr lang="en-US" sz="1800" dirty="0" smtClean="0">
                <a:latin typeface="+mn-lt"/>
              </a:rPr>
              <a:t>.   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Category</a:t>
            </a:r>
            <a:r>
              <a:rPr lang="en-US" sz="1800" dirty="0" smtClean="0">
                <a:latin typeface="+mn-lt"/>
              </a:rPr>
              <a:t>	                </a:t>
            </a:r>
            <a:r>
              <a:rPr lang="en-US" sz="1800" dirty="0" smtClean="0">
                <a:solidFill>
                  <a:srgbClr val="00B050"/>
                </a:solidFill>
                <a:latin typeface="+mn-lt"/>
              </a:rPr>
              <a:t>Geo			     </a:t>
            </a:r>
            <a:r>
              <a:rPr lang="en-US" sz="1800" dirty="0" smtClean="0">
                <a:solidFill>
                  <a:srgbClr val="7030A0"/>
                </a:solidFill>
                <a:latin typeface="+mn-lt"/>
              </a:rPr>
              <a:t>Measures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03809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44" y="216429"/>
            <a:ext cx="3835830" cy="1778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2128276"/>
            <a:ext cx="7299702" cy="2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75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1" y="127146"/>
            <a:ext cx="6493790" cy="4323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9919" y="2170502"/>
            <a:ext cx="1960535" cy="10066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37704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5146" y="682171"/>
            <a:ext cx="3342152" cy="2012043"/>
            <a:chOff x="435427" y="379310"/>
            <a:chExt cx="5147129" cy="30986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7" y="379310"/>
              <a:ext cx="5147129" cy="309867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64857" y="2387600"/>
              <a:ext cx="1843314" cy="1090386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29" y="316112"/>
            <a:ext cx="4340560" cy="2550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26222" y="2340207"/>
            <a:ext cx="0" cy="526364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8514" y="682171"/>
            <a:ext cx="3599543" cy="2012043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773060" y="335722"/>
            <a:ext cx="181429" cy="888574"/>
          </a:xfrm>
          <a:prstGeom prst="leftBrac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3"/>
          </p:cNvCxnSpPr>
          <p:nvPr/>
        </p:nvCxnSpPr>
        <p:spPr>
          <a:xfrm flipV="1">
            <a:off x="3868057" y="780009"/>
            <a:ext cx="1905003" cy="908184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45604" y="1463040"/>
            <a:ext cx="982213" cy="62701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1669" y="187234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Primary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Focus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573486" y="1786031"/>
            <a:ext cx="381003" cy="36605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210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8398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815"/>
            <a:ext cx="36449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15" y="2484665"/>
            <a:ext cx="3048000" cy="2070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029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573" y="94344"/>
            <a:ext cx="8135256" cy="4908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 query that uses an index is 50x more efficient </a:t>
            </a:r>
            <a:r>
              <a:rPr lang="en-US" sz="2000" smtClean="0">
                <a:latin typeface="+mn-lt"/>
              </a:rPr>
              <a:t>in this example.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676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1" y="566057"/>
            <a:ext cx="7276374" cy="35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815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38264"/>
            <a:ext cx="3735978" cy="29331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24" y="1817681"/>
            <a:ext cx="5975348" cy="26765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12643" y="17283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SELECT and PROJECT on Batting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But, I really want the names.</a:t>
            </a:r>
            <a:br>
              <a:rPr lang="en-US" sz="2000" dirty="0" smtClean="0">
                <a:solidFill>
                  <a:srgbClr val="00B050"/>
                </a:solidFill>
                <a:latin typeface="+mn-lt"/>
              </a:rPr>
            </a:b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Why not store them also?</a:t>
            </a:r>
          </a:p>
        </p:txBody>
      </p:sp>
    </p:spTree>
    <p:extLst>
      <p:ext uri="{BB962C8B-B14F-4D97-AF65-F5344CB8AC3E}">
        <p14:creationId xmlns:p14="http://schemas.microsoft.com/office/powerpoint/2010/main" val="927499474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47" y="752639"/>
            <a:ext cx="3136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136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6" y="91440"/>
            <a:ext cx="8450703" cy="4341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8400" y="4084320"/>
            <a:ext cx="2428240" cy="3485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304800"/>
            <a:ext cx="3982720" cy="1950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936" y="3738880"/>
            <a:ext cx="2121024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25936" y="1645920"/>
            <a:ext cx="2029584" cy="701040"/>
          </a:xfrm>
          <a:prstGeom prst="wedgeRoundRectCallout">
            <a:avLst>
              <a:gd name="adj1" fmla="val -39856"/>
              <a:gd name="adj2" fmla="val 248237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Right click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Alter table.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01056" y="2082800"/>
            <a:ext cx="2029584" cy="701040"/>
          </a:xfrm>
          <a:prstGeom prst="wedgeRoundRectCallout">
            <a:avLst>
              <a:gd name="adj1" fmla="val -171513"/>
              <a:gd name="adj2" fmla="val 23084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Type of constraint to define/change.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419216" y="121920"/>
            <a:ext cx="2029584" cy="701040"/>
          </a:xfrm>
          <a:prstGeom prst="wedgeRoundRectCallout">
            <a:avLst>
              <a:gd name="adj1" fmla="val -98927"/>
              <a:gd name="adj2" fmla="val 120700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Column constraints</a:t>
            </a:r>
          </a:p>
        </p:txBody>
      </p:sp>
    </p:spTree>
    <p:extLst>
      <p:ext uri="{BB962C8B-B14F-4D97-AF65-F5344CB8AC3E}">
        <p14:creationId xmlns:p14="http://schemas.microsoft.com/office/powerpoint/2010/main" val="176705764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09178" y="-80407"/>
            <a:ext cx="3300358" cy="2562860"/>
            <a:chOff x="2232660" y="1066800"/>
            <a:chExt cx="3876040" cy="3009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300" y="1066800"/>
              <a:ext cx="3073400" cy="30099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285740" y="3375660"/>
              <a:ext cx="822960" cy="70104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32660" y="1066800"/>
              <a:ext cx="822960" cy="300990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4" y="2482453"/>
            <a:ext cx="4136390" cy="20734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9360" y="2426961"/>
            <a:ext cx="1867844" cy="5804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7204" y="2426960"/>
            <a:ext cx="233276" cy="2128923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09900" y="162560"/>
            <a:ext cx="5941060" cy="42104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= Master, B = </a:t>
            </a:r>
            <a:r>
              <a:rPr lang="en-US" dirty="0" err="1" smtClean="0"/>
              <a:t>AwardsPlayers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 difference is Players that did not win an award.</a:t>
            </a:r>
          </a:p>
          <a:p>
            <a:endParaRPr lang="en-US" dirty="0"/>
          </a:p>
          <a:p>
            <a:r>
              <a:rPr lang="en-US" dirty="0" smtClean="0"/>
              <a:t>UNION </a:t>
            </a:r>
            <a:r>
              <a:rPr lang="mr-IN" dirty="0" smtClean="0"/>
              <a:t>–</a:t>
            </a:r>
            <a:r>
              <a:rPr lang="en-US" dirty="0" smtClean="0"/>
              <a:t> INTERSECTION is</a:t>
            </a:r>
          </a:p>
          <a:p>
            <a:pPr lvl="1"/>
            <a:r>
              <a:rPr lang="en-US" dirty="0" smtClean="0"/>
              <a:t>Players and each Award the player did not win.</a:t>
            </a:r>
          </a:p>
          <a:p>
            <a:pPr lvl="1"/>
            <a:r>
              <a:rPr lang="en-US" dirty="0" smtClean="0"/>
              <a:t>What if I only want to know the players who did not win and Award but do not care about which one?</a:t>
            </a:r>
          </a:p>
          <a:p>
            <a:pPr lvl="1"/>
            <a:r>
              <a:rPr lang="en-US" dirty="0" smtClean="0"/>
              <a:t>SELECT DISTINCT and do not choose </a:t>
            </a:r>
            <a:r>
              <a:rPr lang="en-US" dirty="0" err="1" smtClean="0"/>
              <a:t>awardID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837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1" y="256854"/>
            <a:ext cx="8024273" cy="3876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4755" y="53425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Master is 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234538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216433</TotalTime>
  <Words>213</Words>
  <Application>Microsoft Macintosh PowerPoint</Application>
  <PresentationFormat>On-screen Show (16:9)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2259</cp:revision>
  <cp:lastPrinted>2017-10-23T15:34:57Z</cp:lastPrinted>
  <dcterms:created xsi:type="dcterms:W3CDTF">2013-01-02T09:04:46Z</dcterms:created>
  <dcterms:modified xsi:type="dcterms:W3CDTF">2018-02-19T12:52:06Z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